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3" r:id="rId11"/>
    <p:sldId id="264" r:id="rId12"/>
    <p:sldId id="265" r:id="rId13"/>
    <p:sldId id="266" r:id="rId14"/>
    <p:sldId id="269" r:id="rId1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Gayheart, Christie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EDU 508 3/6/2011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Teacher Toolbox for Brain-Based Learning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D24C9-3B15-4308-A9AA-C2B72FC5AF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Gayheart, Christie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EDU 508 3/6/2011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Teacher Toolbox for Brain-Based Learning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E3C66-CCC3-42AD-BE78-3B959FA5A6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EDU 508 3/6/2011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Teacher Toolbox for Brain-Based Learning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Gayheart, Christie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0204F-176D-47B6-B043-8F96B1D16AC6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4F92E-6C16-4916-B79C-EB6D5ED40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3999"/>
            <a:ext cx="7772400" cy="2076451"/>
          </a:xfrm>
          <a:blipFill>
            <a:blip r:embed="rId3" cstate="print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n-US" b="1" dirty="0" smtClean="0"/>
              <a:t> Brain-Based Learning: </a:t>
            </a:r>
            <a:br>
              <a:rPr lang="en-US" b="1" dirty="0" smtClean="0"/>
            </a:br>
            <a:r>
              <a:rPr lang="en-US" b="1" dirty="0" smtClean="0"/>
              <a:t>A Teaching in Science and Art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192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Christie Gayheart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Jefferson Middle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Midland Public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Activate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Ideas</a:t>
            </a:r>
          </a:p>
          <a:p>
            <a:pPr lvl="1"/>
            <a:r>
              <a:rPr lang="en-US" dirty="0" smtClean="0"/>
              <a:t>Think-pair-share</a:t>
            </a:r>
          </a:p>
          <a:p>
            <a:pPr lvl="1"/>
            <a:r>
              <a:rPr lang="en-US" dirty="0" smtClean="0"/>
              <a:t>KWL</a:t>
            </a:r>
          </a:p>
          <a:p>
            <a:pPr lvl="1"/>
            <a:r>
              <a:rPr lang="en-US" dirty="0" smtClean="0"/>
              <a:t>Mind map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Toolbox</a:t>
            </a:r>
          </a:p>
          <a:p>
            <a:pPr lvl="1"/>
            <a:r>
              <a:rPr lang="en-US" dirty="0" smtClean="0"/>
              <a:t>What I know about…</a:t>
            </a:r>
          </a:p>
          <a:p>
            <a:pPr lvl="1"/>
            <a:r>
              <a:rPr lang="en-US" dirty="0" smtClean="0"/>
              <a:t>KWL or KLEW </a:t>
            </a:r>
          </a:p>
          <a:p>
            <a:pPr lvl="1"/>
            <a:r>
              <a:rPr lang="en-US" dirty="0" smtClean="0"/>
              <a:t>Brilliant </a:t>
            </a:r>
            <a:r>
              <a:rPr lang="en-US" dirty="0" smtClean="0"/>
              <a:t>Thinking Wheel</a:t>
            </a:r>
          </a:p>
          <a:p>
            <a:pPr lvl="1"/>
            <a:r>
              <a:rPr lang="en-US" dirty="0" smtClean="0"/>
              <a:t>Active Reading </a:t>
            </a:r>
            <a:r>
              <a:rPr lang="en-US" dirty="0" smtClean="0"/>
              <a:t>Card: Predicting- </a:t>
            </a:r>
            <a:r>
              <a:rPr lang="en-US" dirty="0" smtClean="0"/>
              <a:t>(Reciprocal Teaching Cooperative Learning Activity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Reading Guides:  Pre-reading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2" descr="http://www.oldswinford.dudley.gov.uk/images/paint_brus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47849"/>
            <a:ext cx="3476625" cy="47815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Acquire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600200"/>
            <a:ext cx="3886200" cy="4525963"/>
          </a:xfrm>
        </p:spPr>
        <p:txBody>
          <a:bodyPr/>
          <a:lstStyle/>
          <a:p>
            <a:r>
              <a:rPr lang="en-US" dirty="0" smtClean="0"/>
              <a:t>Ideas</a:t>
            </a:r>
          </a:p>
          <a:p>
            <a:pPr lvl="1"/>
            <a:r>
              <a:rPr lang="en-US" dirty="0" smtClean="0"/>
              <a:t>Direct teaching</a:t>
            </a:r>
          </a:p>
          <a:p>
            <a:pPr lvl="1"/>
            <a:r>
              <a:rPr lang="en-US" dirty="0" smtClean="0"/>
              <a:t>Mini lecture</a:t>
            </a:r>
          </a:p>
          <a:p>
            <a:pPr lvl="1"/>
            <a:r>
              <a:rPr lang="en-US" dirty="0" smtClean="0"/>
              <a:t>Video clip</a:t>
            </a:r>
          </a:p>
          <a:p>
            <a:pPr lvl="1"/>
            <a:r>
              <a:rPr lang="en-US" dirty="0" smtClean="0"/>
              <a:t>Jigsaw</a:t>
            </a:r>
          </a:p>
          <a:p>
            <a:pPr lvl="1"/>
            <a:r>
              <a:rPr lang="en-US" dirty="0" smtClean="0"/>
              <a:t>Text reading</a:t>
            </a:r>
          </a:p>
          <a:p>
            <a:pPr lvl="1"/>
            <a:r>
              <a:rPr lang="en-US" dirty="0" smtClean="0"/>
              <a:t>Problem-based learning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25963"/>
          </a:xfrm>
        </p:spPr>
        <p:txBody>
          <a:bodyPr/>
          <a:lstStyle/>
          <a:p>
            <a:r>
              <a:rPr lang="en-US" dirty="0" smtClean="0"/>
              <a:t>Toolbox</a:t>
            </a:r>
          </a:p>
          <a:p>
            <a:pPr lvl="1"/>
            <a:r>
              <a:rPr lang="en-US" dirty="0" smtClean="0"/>
              <a:t>Vocabulary Wheel</a:t>
            </a:r>
          </a:p>
          <a:p>
            <a:pPr lvl="1"/>
            <a:r>
              <a:rPr lang="en-US" dirty="0" smtClean="0"/>
              <a:t>Active Reading Cards (Reciprocal Teaching Cooperative Learning Activity)</a:t>
            </a:r>
          </a:p>
          <a:p>
            <a:pPr lvl="1"/>
            <a:r>
              <a:rPr lang="en-US" dirty="0" smtClean="0"/>
              <a:t>Lesson </a:t>
            </a:r>
            <a:r>
              <a:rPr lang="en-US" dirty="0" smtClean="0"/>
              <a:t>Inspection</a:t>
            </a:r>
            <a:endParaRPr lang="en-US" dirty="0" smtClean="0"/>
          </a:p>
          <a:p>
            <a:pPr lvl="1"/>
            <a:r>
              <a:rPr lang="en-US" dirty="0" smtClean="0"/>
              <a:t>Brain </a:t>
            </a:r>
            <a:r>
              <a:rPr lang="en-US" dirty="0" smtClean="0"/>
              <a:t>Saver</a:t>
            </a:r>
          </a:p>
          <a:p>
            <a:pPr lvl="1"/>
            <a:r>
              <a:rPr lang="en-US" dirty="0" smtClean="0"/>
              <a:t>Event Web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2" descr="http://www.oldswinford.dudley.gov.uk/images/paint_brus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3476625" cy="47815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stretch>
              <a:fillRect/>
            </a:stretch>
          </a:blipFill>
        </p:spPr>
        <p:txBody>
          <a:bodyPr>
            <a:normAutofit fontScale="90000"/>
          </a:bodyPr>
          <a:lstStyle/>
          <a:p>
            <a:r>
              <a:rPr lang="en-US" b="1" dirty="0" smtClean="0"/>
              <a:t>Apply, Practice, Formative Assessment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Ideas</a:t>
            </a:r>
          </a:p>
          <a:p>
            <a:pPr lvl="1"/>
            <a:r>
              <a:rPr lang="en-US" dirty="0" smtClean="0"/>
              <a:t>Venn Diagrams</a:t>
            </a:r>
          </a:p>
          <a:p>
            <a:pPr lvl="1"/>
            <a:r>
              <a:rPr lang="en-US" dirty="0" smtClean="0"/>
              <a:t>Note taking</a:t>
            </a:r>
          </a:p>
          <a:p>
            <a:pPr lvl="1"/>
            <a:r>
              <a:rPr lang="en-US" dirty="0" smtClean="0"/>
              <a:t>Word Web</a:t>
            </a:r>
          </a:p>
          <a:p>
            <a:pPr lvl="1"/>
            <a:r>
              <a:rPr lang="en-US" dirty="0" smtClean="0"/>
              <a:t>Pop quiz</a:t>
            </a:r>
          </a:p>
          <a:p>
            <a:pPr lvl="1"/>
            <a:r>
              <a:rPr lang="en-US" dirty="0" smtClean="0"/>
              <a:t>Experiments</a:t>
            </a:r>
          </a:p>
          <a:p>
            <a:pPr lvl="1"/>
            <a:r>
              <a:rPr lang="en-US" dirty="0" smtClean="0"/>
              <a:t>Projects</a:t>
            </a:r>
          </a:p>
          <a:p>
            <a:pPr lvl="1"/>
            <a:r>
              <a:rPr lang="en-US" dirty="0" smtClean="0"/>
              <a:t>Problem solving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Toolbox</a:t>
            </a:r>
          </a:p>
          <a:p>
            <a:pPr lvl="1"/>
            <a:r>
              <a:rPr lang="en-US" dirty="0" smtClean="0"/>
              <a:t>Review KWL </a:t>
            </a:r>
            <a:r>
              <a:rPr lang="en-US" dirty="0" smtClean="0"/>
              <a:t>or KLEW</a:t>
            </a:r>
          </a:p>
          <a:p>
            <a:pPr lvl="1"/>
            <a:r>
              <a:rPr lang="en-US" dirty="0" smtClean="0"/>
              <a:t>Review  Active Reading Cards</a:t>
            </a:r>
          </a:p>
          <a:p>
            <a:pPr lvl="1"/>
            <a:r>
              <a:rPr lang="en-US" dirty="0" smtClean="0"/>
              <a:t>Review Lesson Inspection</a:t>
            </a:r>
            <a:endParaRPr lang="en-US" dirty="0" smtClean="0"/>
          </a:p>
          <a:p>
            <a:pPr lvl="1"/>
            <a:r>
              <a:rPr lang="en-US" dirty="0" smtClean="0"/>
              <a:t>VENN </a:t>
            </a:r>
            <a:r>
              <a:rPr lang="en-US" dirty="0" smtClean="0"/>
              <a:t>Diagram</a:t>
            </a:r>
          </a:p>
          <a:p>
            <a:pPr lvl="1"/>
            <a:r>
              <a:rPr lang="en-US" dirty="0" smtClean="0"/>
              <a:t>Web </a:t>
            </a:r>
            <a:r>
              <a:rPr lang="en-US" dirty="0" smtClean="0"/>
              <a:t>Template</a:t>
            </a:r>
          </a:p>
          <a:p>
            <a:pPr lvl="1"/>
            <a:r>
              <a:rPr lang="en-US" dirty="0" smtClean="0"/>
              <a:t>Exit Cards:  Thoughts/Facts/Solving</a:t>
            </a:r>
            <a:endParaRPr lang="en-US" dirty="0"/>
          </a:p>
        </p:txBody>
      </p:sp>
      <p:pic>
        <p:nvPicPr>
          <p:cNvPr id="5" name="Picture 2" descr="http://www.oldswinford.dudley.gov.uk/images/paint_brus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3476625" cy="47815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stretch>
              <a:fillRect/>
            </a:stretch>
          </a:blipFill>
        </p:spPr>
        <p:txBody>
          <a:bodyPr>
            <a:normAutofit fontScale="90000"/>
          </a:bodyPr>
          <a:lstStyle/>
          <a:p>
            <a:r>
              <a:rPr lang="en-US" b="1" dirty="0" smtClean="0"/>
              <a:t>Summative Assessment, Closure and Reflection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Ideas</a:t>
            </a:r>
          </a:p>
          <a:p>
            <a:pPr lvl="1"/>
            <a:r>
              <a:rPr lang="en-US" dirty="0" smtClean="0"/>
              <a:t>Revisit KWL or KLEW</a:t>
            </a:r>
          </a:p>
          <a:p>
            <a:pPr lvl="1"/>
            <a:r>
              <a:rPr lang="en-US" dirty="0" smtClean="0"/>
              <a:t>Post reading/writing reflections</a:t>
            </a:r>
          </a:p>
          <a:p>
            <a:pPr lvl="1"/>
            <a:r>
              <a:rPr lang="en-US" dirty="0" smtClean="0"/>
              <a:t>Exit cards/Ticket out</a:t>
            </a:r>
          </a:p>
          <a:p>
            <a:pPr lvl="1"/>
            <a:r>
              <a:rPr lang="en-US" dirty="0" smtClean="0"/>
              <a:t>Mind maps/webs</a:t>
            </a:r>
          </a:p>
          <a:p>
            <a:pPr lvl="1"/>
            <a:r>
              <a:rPr lang="en-US" dirty="0" smtClean="0"/>
              <a:t>Presentations</a:t>
            </a:r>
          </a:p>
          <a:p>
            <a:pPr lvl="1"/>
            <a:r>
              <a:rPr lang="en-US" dirty="0" smtClean="0"/>
              <a:t>Demonstrations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Toolbox</a:t>
            </a:r>
          </a:p>
          <a:p>
            <a:pPr lvl="1"/>
            <a:r>
              <a:rPr lang="en-US" dirty="0" smtClean="0"/>
              <a:t>KWL or KLEW</a:t>
            </a:r>
          </a:p>
          <a:p>
            <a:pPr lvl="1"/>
            <a:r>
              <a:rPr lang="en-US" dirty="0" smtClean="0"/>
              <a:t>Reading/Video/Demo guides</a:t>
            </a:r>
          </a:p>
          <a:p>
            <a:pPr lvl="1"/>
            <a:r>
              <a:rPr lang="en-US" dirty="0" smtClean="0"/>
              <a:t>Brain Saver</a:t>
            </a:r>
          </a:p>
          <a:p>
            <a:pPr lvl="1"/>
            <a:r>
              <a:rPr lang="en-US" dirty="0" smtClean="0"/>
              <a:t>Active Reading Cards (Summarizing)</a:t>
            </a:r>
          </a:p>
          <a:p>
            <a:pPr lvl="1"/>
            <a:r>
              <a:rPr lang="en-US" dirty="0" smtClean="0"/>
              <a:t>VENN Diagram</a:t>
            </a:r>
          </a:p>
          <a:p>
            <a:pPr lvl="1"/>
            <a:r>
              <a:rPr lang="en-US" dirty="0" smtClean="0"/>
              <a:t>Web template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2" descr="http://www.oldswinford.dudley.gov.uk/images/paint_brus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3476625" cy="47815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Enjoy your Teacher Toolbox</a:t>
            </a:r>
            <a:endParaRPr lang="en-US" b="1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6897" y="1600200"/>
            <a:ext cx="723020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heoilpaintstore.com/useruploads/images/products/paletteomsid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549335" cy="4525963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Teaching:  A Science &amp; Art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33600" y="2819400"/>
            <a:ext cx="5181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The art of teaching is the art of assisting discovery.  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 smtClean="0"/>
              <a:t>~Mark Van </a:t>
            </a:r>
            <a:r>
              <a:rPr lang="en-US" sz="2800" b="1" dirty="0" err="1" smtClean="0"/>
              <a:t>Doren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Reflect on Your Own Lessons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strategies are you already using?</a:t>
            </a:r>
          </a:p>
          <a:p>
            <a:endParaRPr lang="en-US" dirty="0" smtClean="0"/>
          </a:p>
          <a:p>
            <a:r>
              <a:rPr lang="en-US" dirty="0" smtClean="0"/>
              <a:t>Which strategies do you wish to know more about?</a:t>
            </a:r>
          </a:p>
          <a:p>
            <a:endParaRPr lang="en-US" dirty="0" smtClean="0"/>
          </a:p>
          <a:p>
            <a:r>
              <a:rPr lang="en-US" dirty="0" smtClean="0"/>
              <a:t>How could you become more proficient?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Top 10 Guidelines for Planning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Needs </a:t>
            </a:r>
            <a:r>
              <a:rPr lang="en-US" dirty="0" smtClean="0"/>
              <a:t>to be </a:t>
            </a:r>
            <a:r>
              <a:rPr lang="en-US" dirty="0" smtClean="0"/>
              <a:t>Fun!!!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Brains are unique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Practice does not make perfect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Rehearsal is essential for retention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Lecture = lowest degree of retention.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Working </a:t>
            </a:r>
            <a:r>
              <a:rPr lang="en-US" dirty="0" smtClean="0"/>
              <a:t>memory has limited capacity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Past experience affects new learning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Emotions affect all learning </a:t>
            </a:r>
            <a:r>
              <a:rPr lang="en-US" dirty="0" smtClean="0"/>
              <a:t>aspect.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Brain seeks patterns for meaning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Learning </a:t>
            </a:r>
            <a:r>
              <a:rPr lang="en-US" dirty="0" smtClean="0"/>
              <a:t>engages the entire person (cognitive, affective and psychomotor domains).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906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Unit Planning</a:t>
            </a:r>
            <a:endParaRPr lang="en-US" b="1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76801" y="1371600"/>
            <a:ext cx="3352236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491" y="1322476"/>
            <a:ext cx="3555909" cy="48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239000" y="63246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(Wolfe, P.   55, 69)</a:t>
            </a:r>
            <a:endParaRPr lang="en-US" sz="1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Lesson Planning</a:t>
            </a:r>
            <a:endParaRPr lang="en-US" b="1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504" y="1295400"/>
            <a:ext cx="3910241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1676" y="1295400"/>
            <a:ext cx="3508923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239000" y="63246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(Wolfe, P.   76-77)</a:t>
            </a:r>
            <a:endParaRPr lang="en-US" sz="1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stretch>
              <a:fillRect/>
            </a:stretch>
          </a:blipFill>
        </p:spPr>
        <p:txBody>
          <a:bodyPr>
            <a:normAutofit fontScale="90000"/>
          </a:bodyPr>
          <a:lstStyle/>
          <a:p>
            <a:r>
              <a:rPr lang="en-US" b="1" dirty="0" smtClean="0"/>
              <a:t>No matter the style…the lesson components fit! </a:t>
            </a:r>
            <a:r>
              <a:rPr lang="en-US" sz="1300" b="1" dirty="0" smtClean="0"/>
              <a:t>(Sousa, 277-278</a:t>
            </a:r>
            <a:r>
              <a:rPr lang="en-US" sz="1300" dirty="0" smtClean="0"/>
              <a:t>)</a:t>
            </a:r>
            <a:endParaRPr lang="en-US" sz="13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8229600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762000"/>
                <a:gridCol w="1219200"/>
                <a:gridCol w="762000"/>
                <a:gridCol w="762000"/>
                <a:gridCol w="1066800"/>
                <a:gridCol w="914400"/>
                <a:gridCol w="1066800"/>
                <a:gridCol w="762000"/>
              </a:tblGrid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Direct Teaching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Demonstration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Concept Attain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Socratic Method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Cooperative </a:t>
                      </a:r>
                      <a:r>
                        <a:rPr lang="en-US" sz="1200" dirty="0" err="1" smtClean="0"/>
                        <a:t>Learing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Simulation </a:t>
                      </a:r>
                    </a:p>
                    <a:p>
                      <a:r>
                        <a:rPr lang="en-US" sz="1200" dirty="0" smtClean="0"/>
                        <a:t>&amp; Games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Independent Instruction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Drill</a:t>
                      </a:r>
                      <a:r>
                        <a:rPr lang="en-US" sz="1200" baseline="0" dirty="0" smtClean="0"/>
                        <a:t> </a:t>
                      </a:r>
                    </a:p>
                    <a:p>
                      <a:r>
                        <a:rPr lang="en-US" sz="1200" baseline="0" dirty="0" smtClean="0"/>
                        <a:t>&amp; Practice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Anticipatory</a:t>
                      </a:r>
                    </a:p>
                    <a:p>
                      <a:r>
                        <a:rPr lang="en-US" sz="1000" dirty="0" smtClean="0"/>
                        <a:t>Set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Lesson</a:t>
                      </a:r>
                    </a:p>
                    <a:p>
                      <a:r>
                        <a:rPr lang="en-US" sz="1000" dirty="0" smtClean="0"/>
                        <a:t>Objective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Purpose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Input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Modeling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Check</a:t>
                      </a:r>
                    </a:p>
                    <a:p>
                      <a:r>
                        <a:rPr lang="en-US" sz="1000" dirty="0" smtClean="0"/>
                        <a:t>For</a:t>
                      </a:r>
                    </a:p>
                    <a:p>
                      <a:r>
                        <a:rPr lang="en-US" sz="1000" dirty="0" smtClean="0"/>
                        <a:t>Understanding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Guided </a:t>
                      </a:r>
                    </a:p>
                    <a:p>
                      <a:r>
                        <a:rPr lang="en-US" sz="1000" dirty="0" smtClean="0"/>
                        <a:t>Practice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Closure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Independent</a:t>
                      </a:r>
                    </a:p>
                    <a:p>
                      <a:r>
                        <a:rPr lang="en-US" sz="1000" dirty="0" smtClean="0"/>
                        <a:t>Practice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When planning…Timing matters!!!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what you will do when:</a:t>
            </a:r>
          </a:p>
          <a:p>
            <a:pPr lvl="1"/>
            <a:r>
              <a:rPr lang="en-US" dirty="0" smtClean="0"/>
              <a:t>“Prime-time-1” </a:t>
            </a:r>
          </a:p>
          <a:p>
            <a:pPr lvl="2"/>
            <a:r>
              <a:rPr lang="en-US" dirty="0" smtClean="0"/>
              <a:t>(First 10-15 minutes)</a:t>
            </a:r>
          </a:p>
          <a:p>
            <a:pPr lvl="2"/>
            <a:r>
              <a:rPr lang="en-US" dirty="0" smtClean="0"/>
              <a:t>New material </a:t>
            </a:r>
          </a:p>
          <a:p>
            <a:pPr lvl="1"/>
            <a:r>
              <a:rPr lang="en-US" dirty="0" smtClean="0"/>
              <a:t>“Down-time”</a:t>
            </a:r>
          </a:p>
          <a:p>
            <a:pPr lvl="2"/>
            <a:r>
              <a:rPr lang="en-US" dirty="0" smtClean="0"/>
              <a:t>(15-30 minutes into hour)</a:t>
            </a:r>
          </a:p>
          <a:p>
            <a:pPr lvl="2"/>
            <a:r>
              <a:rPr lang="en-US" dirty="0" smtClean="0"/>
              <a:t>Practice</a:t>
            </a:r>
          </a:p>
          <a:p>
            <a:pPr lvl="1"/>
            <a:r>
              <a:rPr lang="en-US" dirty="0" smtClean="0"/>
              <a:t>“Prime-time-2”</a:t>
            </a:r>
          </a:p>
          <a:p>
            <a:pPr lvl="2"/>
            <a:r>
              <a:rPr lang="en-US" dirty="0" smtClean="0"/>
              <a:t>(30-50 minutes into hour)</a:t>
            </a:r>
          </a:p>
          <a:p>
            <a:pPr lvl="2"/>
            <a:r>
              <a:rPr lang="en-US" dirty="0" smtClean="0"/>
              <a:t>Closure  	</a:t>
            </a:r>
            <a:r>
              <a:rPr lang="en-US" sz="1400" dirty="0" smtClean="0"/>
              <a:t>(Sousa, 90)</a:t>
            </a:r>
          </a:p>
          <a:p>
            <a:pPr lvl="2"/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81200"/>
            <a:ext cx="4333524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US" b="1" dirty="0" smtClean="0"/>
              <a:t>Making Lessons an Art</a:t>
            </a:r>
            <a:endParaRPr lang="en-US" b="1" dirty="0"/>
          </a:p>
        </p:txBody>
      </p:sp>
      <p:pic>
        <p:nvPicPr>
          <p:cNvPr id="17410" name="Picture 2" descr="http://www.oldswinford.dudley.gov.uk/images/paint_brus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3476625" cy="47815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449</Words>
  <Application>Microsoft Office PowerPoint</Application>
  <PresentationFormat>On-screen Show (4:3)</PresentationFormat>
  <Paragraphs>183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Brain-Based Learning:  A Teaching in Science and Art</vt:lpstr>
      <vt:lpstr>Teaching:  A Science &amp; Art</vt:lpstr>
      <vt:lpstr>Reflect on Your Own Lessons</vt:lpstr>
      <vt:lpstr>Top 10 Guidelines for Planning</vt:lpstr>
      <vt:lpstr>Unit Planning</vt:lpstr>
      <vt:lpstr>Lesson Planning</vt:lpstr>
      <vt:lpstr>No matter the style…the lesson components fit! (Sousa, 277-278)</vt:lpstr>
      <vt:lpstr>When planning…Timing matters!!!</vt:lpstr>
      <vt:lpstr>Making Lessons an Art</vt:lpstr>
      <vt:lpstr>Activate</vt:lpstr>
      <vt:lpstr>Acquire</vt:lpstr>
      <vt:lpstr>Apply, Practice, Formative Assessment</vt:lpstr>
      <vt:lpstr>Summative Assessment, Closure and Reflection</vt:lpstr>
      <vt:lpstr>Enjoy your Teacher Toolbox</vt:lpstr>
    </vt:vector>
  </TitlesOfParts>
  <Company>Midland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Christie N Gayheart</dc:creator>
  <cp:lastModifiedBy>Christie N Gayheart</cp:lastModifiedBy>
  <cp:revision>21</cp:revision>
  <dcterms:created xsi:type="dcterms:W3CDTF">2011-03-05T14:33:45Z</dcterms:created>
  <dcterms:modified xsi:type="dcterms:W3CDTF">2011-03-06T18:52:14Z</dcterms:modified>
</cp:coreProperties>
</file>